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4"/>
  </p:notesMasterIdLst>
  <p:handoutMasterIdLst>
    <p:handoutMasterId r:id="rId15"/>
  </p:handoutMasterIdLst>
  <p:sldIdLst>
    <p:sldId id="262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6" r:id="rId11"/>
    <p:sldId id="278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2" autoAdjust="0"/>
    <p:restoredTop sz="94604" autoAdjust="0"/>
  </p:normalViewPr>
  <p:slideViewPr>
    <p:cSldViewPr snapToGrid="0" showGuides="1">
      <p:cViewPr>
        <p:scale>
          <a:sx n="140" d="100"/>
          <a:sy n="140" d="100"/>
        </p:scale>
        <p:origin x="328" y="29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07.09.2023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Hvor er videnskaben nået til?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07.09.2023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0F300-E20F-DA1D-E4A1-4F50DE9C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CAB65-8969-54F7-4E83-C468A7F0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9D1FED-49F7-4B19-FCE4-6954E4169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32"/>
          <a:stretch/>
        </p:blipFill>
        <p:spPr>
          <a:xfrm rot="5400000">
            <a:off x="-1312239" y="-2078363"/>
            <a:ext cx="9786915" cy="115461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06218E-2555-1296-936E-2AE7FBDEB2EE}"/>
              </a:ext>
            </a:extLst>
          </p:cNvPr>
          <p:cNvCxnSpPr/>
          <p:nvPr/>
        </p:nvCxnSpPr>
        <p:spPr>
          <a:xfrm>
            <a:off x="5653088" y="3309938"/>
            <a:ext cx="0" cy="13906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745342-A9B5-76B8-F3C9-AC37EA280565}"/>
              </a:ext>
            </a:extLst>
          </p:cNvPr>
          <p:cNvCxnSpPr>
            <a:cxnSpLocks/>
          </p:cNvCxnSpPr>
          <p:nvPr/>
        </p:nvCxnSpPr>
        <p:spPr>
          <a:xfrm>
            <a:off x="4724400" y="3767138"/>
            <a:ext cx="0" cy="9334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13107F-AEC1-42E9-F2F2-4CEEEBC7744A}"/>
              </a:ext>
            </a:extLst>
          </p:cNvPr>
          <p:cNvCxnSpPr>
            <a:cxnSpLocks/>
          </p:cNvCxnSpPr>
          <p:nvPr/>
        </p:nvCxnSpPr>
        <p:spPr>
          <a:xfrm flipH="1">
            <a:off x="4724400" y="4700588"/>
            <a:ext cx="928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BBE7F1-5A86-CE80-57D5-98DF147CB308}"/>
              </a:ext>
            </a:extLst>
          </p:cNvPr>
          <p:cNvCxnSpPr>
            <a:cxnSpLocks/>
          </p:cNvCxnSpPr>
          <p:nvPr/>
        </p:nvCxnSpPr>
        <p:spPr>
          <a:xfrm flipH="1">
            <a:off x="4724400" y="3767138"/>
            <a:ext cx="46434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6F567D-F309-11F6-21C5-58D66CAD95AE}"/>
              </a:ext>
            </a:extLst>
          </p:cNvPr>
          <p:cNvCxnSpPr>
            <a:cxnSpLocks/>
          </p:cNvCxnSpPr>
          <p:nvPr/>
        </p:nvCxnSpPr>
        <p:spPr>
          <a:xfrm flipH="1">
            <a:off x="5188744" y="3319463"/>
            <a:ext cx="46434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5075C6-D12A-79BC-5942-BFBF3A8DE789}"/>
              </a:ext>
            </a:extLst>
          </p:cNvPr>
          <p:cNvCxnSpPr>
            <a:cxnSpLocks/>
          </p:cNvCxnSpPr>
          <p:nvPr/>
        </p:nvCxnSpPr>
        <p:spPr>
          <a:xfrm flipV="1">
            <a:off x="5188744" y="3309938"/>
            <a:ext cx="0" cy="4572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310E006-33E2-E2D3-35B8-5CC6433186FD}"/>
              </a:ext>
            </a:extLst>
          </p:cNvPr>
          <p:cNvSpPr/>
          <p:nvPr/>
        </p:nvSpPr>
        <p:spPr>
          <a:xfrm>
            <a:off x="4724400" y="3767138"/>
            <a:ext cx="928688" cy="9334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1B9C6-05E5-04C7-6F8A-6AD2B18715DC}"/>
              </a:ext>
            </a:extLst>
          </p:cNvPr>
          <p:cNvSpPr/>
          <p:nvPr/>
        </p:nvSpPr>
        <p:spPr>
          <a:xfrm>
            <a:off x="5188743" y="3328988"/>
            <a:ext cx="464344" cy="4572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7B6390-2BD7-FF50-B1D7-8D90367F9BC3}"/>
                  </a:ext>
                </a:extLst>
              </p:cNvPr>
              <p:cNvSpPr txBox="1"/>
              <p:nvPr/>
            </p:nvSpPr>
            <p:spPr>
              <a:xfrm>
                <a:off x="9710517" y="2386775"/>
                <a:ext cx="205216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7B6390-2BD7-FF50-B1D7-8D90367F9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517" y="2386775"/>
                <a:ext cx="2052164" cy="298928"/>
              </a:xfrm>
              <a:prstGeom prst="rect">
                <a:avLst/>
              </a:prstGeom>
              <a:blipFill>
                <a:blip r:embed="rId3"/>
                <a:stretch>
                  <a:fillRect l="-1840" b="-208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B925805-CEE3-E19D-E716-838B274CBD6F}"/>
              </a:ext>
            </a:extLst>
          </p:cNvPr>
          <p:cNvSpPr txBox="1"/>
          <p:nvPr/>
        </p:nvSpPr>
        <p:spPr>
          <a:xfrm>
            <a:off x="9914098" y="2017443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Stoichiometry: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40E462-551E-B23E-5B4B-F4068E819E16}"/>
              </a:ext>
            </a:extLst>
          </p:cNvPr>
          <p:cNvCxnSpPr/>
          <p:nvPr/>
        </p:nvCxnSpPr>
        <p:spPr>
          <a:xfrm>
            <a:off x="10736599" y="2834640"/>
            <a:ext cx="0" cy="594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32639475-47EE-BEA6-7B2E-54E42BF3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704" y="3577937"/>
            <a:ext cx="3057870" cy="30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36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E528B-2647-B145-1E1E-4999FF06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18C9C-44C7-CC93-1E8D-FFAEC362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BE51EC9-CB39-17FC-910F-17DEB6EB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7676"/>
            <a:ext cx="5200050" cy="4140324"/>
          </a:xfrm>
          <a:prstGeom prst="rect">
            <a:avLst/>
          </a:prstGeom>
        </p:spPr>
      </p:pic>
      <p:pic>
        <p:nvPicPr>
          <p:cNvPr id="9" name="Picture 8" descr="A diagram of a number of swim rings&#10;&#10;Description automatically generated">
            <a:extLst>
              <a:ext uri="{FF2B5EF4-FFF2-40B4-BE49-F238E27FC236}">
                <a16:creationId xmlns:a16="http://schemas.microsoft.com/office/drawing/2014/main" id="{5E765525-5386-E9AB-17FD-2EC81D6E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386" y="394716"/>
            <a:ext cx="2866719" cy="2291842"/>
          </a:xfrm>
          <a:prstGeom prst="rect">
            <a:avLst/>
          </a:prstGeom>
        </p:spPr>
      </p:pic>
      <p:pic>
        <p:nvPicPr>
          <p:cNvPr id="11" name="Picture 10" descr="A diagram of 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48194AA4-F462-DF76-8B95-F653A4AEC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667" y="394716"/>
            <a:ext cx="2866719" cy="2291842"/>
          </a:xfrm>
          <a:prstGeom prst="rect">
            <a:avLst/>
          </a:prstGeom>
        </p:spPr>
      </p:pic>
      <p:pic>
        <p:nvPicPr>
          <p:cNvPr id="13" name="Picture 12" descr="A diagram of a diagram of a number of atoms&#10;&#10;Description automatically generated">
            <a:extLst>
              <a:ext uri="{FF2B5EF4-FFF2-40B4-BE49-F238E27FC236}">
                <a16:creationId xmlns:a16="http://schemas.microsoft.com/office/drawing/2014/main" id="{9CB2D3EA-8997-B9C2-4072-DEFFE14AC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48" y="411480"/>
            <a:ext cx="2866719" cy="2291842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3C214C2A-A0B6-9BB4-1A02-5CB5BC177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751" y="452878"/>
            <a:ext cx="2866720" cy="2250444"/>
          </a:xfrm>
          <a:prstGeom prst="rect">
            <a:avLst/>
          </a:prstGeom>
        </p:spPr>
      </p:pic>
      <p:pic>
        <p:nvPicPr>
          <p:cNvPr id="17" name="Picture 16" descr="A diagram of a voltage&#10;&#10;Description automatically generated">
            <a:extLst>
              <a:ext uri="{FF2B5EF4-FFF2-40B4-BE49-F238E27FC236}">
                <a16:creationId xmlns:a16="http://schemas.microsoft.com/office/drawing/2014/main" id="{F46EC8D3-2495-03CB-439D-B84375FA4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769" y="2648458"/>
            <a:ext cx="2866719" cy="2202562"/>
          </a:xfrm>
          <a:prstGeom prst="rect">
            <a:avLst/>
          </a:prstGeom>
        </p:spPr>
      </p:pic>
      <p:pic>
        <p:nvPicPr>
          <p:cNvPr id="19" name="Picture 18" descr="A graph of a voltage&#10;&#10;Description automatically generated">
            <a:extLst>
              <a:ext uri="{FF2B5EF4-FFF2-40B4-BE49-F238E27FC236}">
                <a16:creationId xmlns:a16="http://schemas.microsoft.com/office/drawing/2014/main" id="{417A66FF-1739-FDE0-360B-52219A565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0050" y="2686558"/>
            <a:ext cx="2866719" cy="2202562"/>
          </a:xfrm>
          <a:prstGeom prst="rect">
            <a:avLst/>
          </a:prstGeom>
        </p:spPr>
      </p:pic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FC10FA4E-7A50-C154-0CD7-2662B5A46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0050" y="4903474"/>
            <a:ext cx="2645502" cy="1924543"/>
          </a:xfrm>
          <a:prstGeom prst="rect">
            <a:avLst/>
          </a:prstGeom>
        </p:spPr>
      </p:pic>
      <p:pic>
        <p:nvPicPr>
          <p:cNvPr id="23" name="Picture 22" descr="A graph of energy levels&#10;&#10;Description automatically generated with medium confidence">
            <a:extLst>
              <a:ext uri="{FF2B5EF4-FFF2-40B4-BE49-F238E27FC236}">
                <a16:creationId xmlns:a16="http://schemas.microsoft.com/office/drawing/2014/main" id="{DC20D058-507F-1012-F896-7C5781FACA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1253" y="4886140"/>
            <a:ext cx="1946835" cy="1971859"/>
          </a:xfrm>
          <a:prstGeom prst="rect">
            <a:avLst/>
          </a:prstGeom>
        </p:spPr>
      </p:pic>
      <p:pic>
        <p:nvPicPr>
          <p:cNvPr id="25" name="Picture 24" descr="A chart with numbers and symbols&#10;&#10;Description automatically generated">
            <a:extLst>
              <a:ext uri="{FF2B5EF4-FFF2-40B4-BE49-F238E27FC236}">
                <a16:creationId xmlns:a16="http://schemas.microsoft.com/office/drawing/2014/main" id="{FB1E09D9-4A62-685F-14FE-157AB97C6E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3789" y="4903473"/>
            <a:ext cx="1900120" cy="1924543"/>
          </a:xfrm>
          <a:prstGeom prst="rect">
            <a:avLst/>
          </a:prstGeom>
        </p:spPr>
      </p:pic>
      <p:pic>
        <p:nvPicPr>
          <p:cNvPr id="27" name="Picture 26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25DACBE2-0A0C-473C-0C8B-293CDB93F4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3033" y="4898902"/>
            <a:ext cx="1900120" cy="19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2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00C29-B29B-0C28-1C9A-303471829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25B7F-48C2-BB8F-4072-7E098316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80D16-AB43-01BE-FA46-84EAD24FC00A}"/>
              </a:ext>
            </a:extLst>
          </p:cNvPr>
          <p:cNvSpPr txBox="1"/>
          <p:nvPr/>
        </p:nvSpPr>
        <p:spPr>
          <a:xfrm>
            <a:off x="816131" y="438912"/>
            <a:ext cx="109036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DFT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6FC89-E232-4E22-731C-663CA44774B2}"/>
              </a:ext>
            </a:extLst>
          </p:cNvPr>
          <p:cNvSpPr txBox="1"/>
          <p:nvPr/>
        </p:nvSpPr>
        <p:spPr>
          <a:xfrm>
            <a:off x="6243105" y="438912"/>
            <a:ext cx="4738798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Train ML models predicting binding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All single adsorbates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Mixed-site model for H +COOH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DE9F6-8718-12E5-A4F1-9CD0CC1CC49E}"/>
              </a:ext>
            </a:extLst>
          </p:cNvPr>
          <p:cNvSpPr txBox="1"/>
          <p:nvPr/>
        </p:nvSpPr>
        <p:spPr>
          <a:xfrm>
            <a:off x="6458206" y="1736991"/>
            <a:ext cx="4308595" cy="6433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Binding energy of </a:t>
            </a:r>
            <a:r>
              <a:rPr lang="da-DK" dirty="0" err="1"/>
              <a:t>adsorbate</a:t>
            </a:r>
            <a:r>
              <a:rPr lang="da-DK" dirty="0"/>
              <a:t> H/COOH </a:t>
            </a:r>
            <a:r>
              <a:rPr lang="da-DK" b="1" dirty="0"/>
              <a:t>given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COOH/H is </a:t>
            </a:r>
            <a:r>
              <a:rPr lang="da-DK" dirty="0" err="1"/>
              <a:t>already</a:t>
            </a:r>
            <a:r>
              <a:rPr lang="da-DK" dirty="0"/>
              <a:t> </a:t>
            </a:r>
            <a:r>
              <a:rPr lang="da-DK" dirty="0" err="1"/>
              <a:t>adsorbed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2BEAA-6FA9-42EE-7F77-1633058ADCED}"/>
                  </a:ext>
                </a:extLst>
              </p:cNvPr>
              <p:cNvSpPr txBox="1"/>
              <p:nvPr/>
            </p:nvSpPr>
            <p:spPr>
              <a:xfrm>
                <a:off x="6922096" y="2890767"/>
                <a:ext cx="3772828" cy="39600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Compare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Pre>
                          <m:sPre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𝐶𝑂𝑂𝐻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Pre>
                              <m:sPre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sPr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sPre>
                      </m:sub>
                    </m:sSub>
                  </m:oMath>
                </a14:m>
                <a:r>
                  <a:rPr lang="da-DK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Pre>
                          <m:sPrePr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𝐶𝑂𝑂𝐻</m:t>
                            </m:r>
                          </m:e>
                        </m:sPre>
                      </m:sub>
                    </m:sSub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2BEAA-6FA9-42EE-7F77-1633058AD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096" y="2890767"/>
                <a:ext cx="3772828" cy="396006"/>
              </a:xfrm>
              <a:prstGeom prst="rect">
                <a:avLst/>
              </a:prstGeom>
              <a:blipFill>
                <a:blip r:embed="rId2"/>
                <a:stretch>
                  <a:fillRect l="-1338" b="-1818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00BE6E-15EA-2FD5-662F-39DE5620D929}"/>
                  </a:ext>
                </a:extLst>
              </p:cNvPr>
              <p:cNvSpPr txBox="1"/>
              <p:nvPr/>
            </p:nvSpPr>
            <p:spPr>
              <a:xfrm>
                <a:off x="3556697" y="1874020"/>
                <a:ext cx="2382896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da-DK" dirty="0"/>
                  <a:t> prediction models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00BE6E-15EA-2FD5-662F-39DE5620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97" y="1874020"/>
                <a:ext cx="2382896" cy="369332"/>
              </a:xfrm>
              <a:prstGeom prst="rect">
                <a:avLst/>
              </a:prstGeom>
              <a:blipFill>
                <a:blip r:embed="rId3"/>
                <a:stretch>
                  <a:fillRect r="-526" b="-2187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487E60-5B2C-E658-A357-88BF538A8FA1}"/>
              </a:ext>
            </a:extLst>
          </p:cNvPr>
          <p:cNvSpPr txBox="1"/>
          <p:nvPr/>
        </p:nvSpPr>
        <p:spPr>
          <a:xfrm>
            <a:off x="9024218" y="5064902"/>
            <a:ext cx="3167782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Bayesian</a:t>
            </a:r>
            <a:r>
              <a:rPr lang="da-DK" dirty="0"/>
              <a:t> Search:</a:t>
            </a:r>
          </a:p>
          <a:p>
            <a:r>
              <a:rPr lang="da-DK" dirty="0"/>
              <a:t>Input: Binding energies (single and given)</a:t>
            </a:r>
          </a:p>
          <a:p>
            <a:r>
              <a:rPr lang="da-DK" dirty="0"/>
              <a:t>Evaluation: </a:t>
            </a:r>
            <a:r>
              <a:rPr lang="da-DK" dirty="0" err="1"/>
              <a:t>Reward</a:t>
            </a:r>
            <a:r>
              <a:rPr lang="da-DK" dirty="0"/>
              <a:t> </a:t>
            </a:r>
            <a:r>
              <a:rPr lang="da-DK" dirty="0" err="1"/>
              <a:t>map</a:t>
            </a:r>
            <a:endParaRPr lang="da-DK" dirty="0"/>
          </a:p>
          <a:p>
            <a:r>
              <a:rPr lang="da-DK" dirty="0"/>
              <a:t>Output: New </a:t>
            </a:r>
            <a:r>
              <a:rPr lang="da-DK" dirty="0" err="1"/>
              <a:t>stoich</a:t>
            </a:r>
            <a:r>
              <a:rPr lang="da-DK" dirty="0"/>
              <a:t> </a:t>
            </a:r>
            <a:r>
              <a:rPr lang="da-DK" dirty="0" err="1"/>
              <a:t>guess</a:t>
            </a:r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5485E-148B-5184-618E-028AEA489DE7}"/>
              </a:ext>
            </a:extLst>
          </p:cNvPr>
          <p:cNvSpPr txBox="1"/>
          <p:nvPr/>
        </p:nvSpPr>
        <p:spPr>
          <a:xfrm>
            <a:off x="939471" y="1874020"/>
            <a:ext cx="132440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Parity plots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D1360-934A-EE1C-7391-560325601410}"/>
              </a:ext>
            </a:extLst>
          </p:cNvPr>
          <p:cNvSpPr txBox="1"/>
          <p:nvPr/>
        </p:nvSpPr>
        <p:spPr>
          <a:xfrm>
            <a:off x="2651027" y="438912"/>
            <a:ext cx="219643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 err="1"/>
              <a:t>Thermal</a:t>
            </a:r>
            <a:r>
              <a:rPr lang="da-DK" dirty="0"/>
              <a:t> </a:t>
            </a:r>
            <a:r>
              <a:rPr lang="da-DK" dirty="0" err="1"/>
              <a:t>corrections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6DA8F4-0E2E-603F-8D8C-83AB9CFE8B8C}"/>
                  </a:ext>
                </a:extLst>
              </p:cNvPr>
              <p:cNvSpPr txBox="1"/>
              <p:nvPr/>
            </p:nvSpPr>
            <p:spPr>
              <a:xfrm>
                <a:off x="6922096" y="3373243"/>
                <a:ext cx="3772828" cy="39600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Compare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Pre>
                          <m:sPre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Pre>
                              <m:sPre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𝐶𝑂𝑂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sPr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sPre>
                      </m:sub>
                    </m:sSub>
                  </m:oMath>
                </a14:m>
                <a:r>
                  <a:rPr lang="da-DK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Pre>
                          <m:sPrePr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sPre>
                      </m:sub>
                    </m:sSub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6DA8F4-0E2E-603F-8D8C-83AB9CFE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096" y="3373243"/>
                <a:ext cx="3772828" cy="396006"/>
              </a:xfrm>
              <a:prstGeom prst="rect">
                <a:avLst/>
              </a:prstGeom>
              <a:blipFill>
                <a:blip r:embed="rId4"/>
                <a:stretch>
                  <a:fillRect l="-1338" b="-1764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4C49595-C018-5D62-30C2-0A99D119C670}"/>
              </a:ext>
            </a:extLst>
          </p:cNvPr>
          <p:cNvSpPr txBox="1"/>
          <p:nvPr/>
        </p:nvSpPr>
        <p:spPr>
          <a:xfrm>
            <a:off x="7950335" y="4174840"/>
            <a:ext cx="294931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Optimize</a:t>
            </a:r>
            <a:r>
              <a:rPr lang="da-DK" dirty="0"/>
              <a:t> </a:t>
            </a:r>
            <a:r>
              <a:rPr lang="da-DK" dirty="0" err="1"/>
              <a:t>stoichiometry</a:t>
            </a:r>
            <a:r>
              <a:rPr lang="da-DK" dirty="0"/>
              <a:t> for best FAOR 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99A63D-599D-331F-4208-99F572CDB353}"/>
                  </a:ext>
                </a:extLst>
              </p:cNvPr>
              <p:cNvSpPr txBox="1"/>
              <p:nvPr/>
            </p:nvSpPr>
            <p:spPr>
              <a:xfrm>
                <a:off x="223180" y="2481881"/>
                <a:ext cx="3366627" cy="9471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a-DK" dirty="0" err="1"/>
                  <a:t>Free</a:t>
                </a:r>
                <a:r>
                  <a:rPr lang="da-DK" dirty="0"/>
                  <a:t> energy diagrams for FAOR</a:t>
                </a:r>
              </a:p>
              <a:p>
                <a:r>
                  <a:rPr lang="da-DK" dirty="0"/>
                  <a:t>Input: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Pre>
                          <m:sPrePr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𝐶𝑂𝑂𝐻</m:t>
                            </m:r>
                          </m:e>
                        </m:sPre>
                      </m:sub>
                    </m:sSub>
                  </m:oMath>
                </a14:m>
                <a:endParaRPr lang="da-DK" dirty="0"/>
              </a:p>
              <a:p>
                <a:r>
                  <a:rPr lang="da-DK" dirty="0" err="1"/>
                  <a:t>Estimate</a:t>
                </a:r>
                <a:r>
                  <a:rPr lang="da-DK" dirty="0"/>
                  <a:t> j on each site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99A63D-599D-331F-4208-99F572CDB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80" y="2481881"/>
                <a:ext cx="3366627" cy="947119"/>
              </a:xfrm>
              <a:prstGeom prst="rect">
                <a:avLst/>
              </a:prstGeom>
              <a:blipFill>
                <a:blip r:embed="rId5"/>
                <a:stretch>
                  <a:fillRect l="-1498" t="-1282" r="-375" b="-641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8904D1-6D1A-39C4-7943-92DDC2E9262F}"/>
                  </a:ext>
                </a:extLst>
              </p:cNvPr>
              <p:cNvSpPr txBox="1"/>
              <p:nvPr/>
            </p:nvSpPr>
            <p:spPr>
              <a:xfrm>
                <a:off x="3556697" y="4216045"/>
                <a:ext cx="3772828" cy="64633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Predict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da-DK" i="1" dirty="0" err="1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da-DK" dirty="0"/>
                  <a:t> for single adsorbates and ”x given y” adsorbates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8904D1-6D1A-39C4-7943-92DDC2E9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97" y="4216045"/>
                <a:ext cx="3772828" cy="646331"/>
              </a:xfrm>
              <a:prstGeom prst="rect">
                <a:avLst/>
              </a:prstGeom>
              <a:blipFill>
                <a:blip r:embed="rId6"/>
                <a:stretch>
                  <a:fillRect l="-1003" t="-1887" r="-334" b="-1132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D749FC8-A3D4-B255-C772-ED4C506D07FA}"/>
              </a:ext>
            </a:extLst>
          </p:cNvPr>
          <p:cNvSpPr txBox="1"/>
          <p:nvPr/>
        </p:nvSpPr>
        <p:spPr>
          <a:xfrm>
            <a:off x="4127141" y="3212301"/>
            <a:ext cx="2448106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Simulate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Swim ring structure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DA96D-46FA-A6A2-84F9-18C4EDDE7DAE}"/>
              </a:ext>
            </a:extLst>
          </p:cNvPr>
          <p:cNvSpPr txBox="1"/>
          <p:nvPr/>
        </p:nvSpPr>
        <p:spPr>
          <a:xfrm>
            <a:off x="4381949" y="2658744"/>
            <a:ext cx="159530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Stoichiometry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74281-D603-B1F2-E45F-323E8EF6E945}"/>
                  </a:ext>
                </a:extLst>
              </p:cNvPr>
              <p:cNvSpPr txBox="1"/>
              <p:nvPr/>
            </p:nvSpPr>
            <p:spPr>
              <a:xfrm>
                <a:off x="147140" y="4962883"/>
                <a:ext cx="3980001" cy="1778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a-DK" dirty="0" err="1"/>
                  <a:t>Evaluate</a:t>
                </a:r>
                <a:r>
                  <a:rPr lang="da-DK" dirty="0"/>
                  <a:t> the </a:t>
                </a:r>
                <a:r>
                  <a:rPr lang="da-DK" dirty="0" err="1"/>
                  <a:t>quality</a:t>
                </a:r>
                <a:r>
                  <a:rPr lang="da-DK" dirty="0"/>
                  <a:t> of the binding energies of a </a:t>
                </a:r>
                <a:r>
                  <a:rPr lang="da-DK" dirty="0" err="1"/>
                  <a:t>stoichiometry</a:t>
                </a:r>
                <a:r>
                  <a:rPr lang="da-DK" dirty="0"/>
                  <a:t> and surface structure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 err="1"/>
                  <a:t>Reward</a:t>
                </a:r>
                <a:r>
                  <a:rPr lang="da-DK" dirty="0"/>
                  <a:t> </a:t>
                </a:r>
                <a:r>
                  <a:rPr lang="da-DK" dirty="0" err="1"/>
                  <a:t>map</a:t>
                </a:r>
                <a:r>
                  <a:rPr lang="da-DK" dirty="0"/>
                  <a:t> (Optimal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Pre>
                          <m:sPrePr>
                            <m:ctrlPr>
                              <a:rPr lang="da-DK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𝐶𝑂𝑂𝐻</m:t>
                            </m:r>
                          </m:e>
                        </m:sPre>
                      </m:sub>
                    </m:sSub>
                  </m:oMath>
                </a14:m>
                <a:r>
                  <a:rPr lang="da-DK" dirty="0"/>
                  <a:t> and no CO </a:t>
                </a:r>
                <a:r>
                  <a:rPr lang="da-DK" dirty="0" err="1"/>
                  <a:t>poisoning</a:t>
                </a:r>
                <a:r>
                  <a:rPr lang="da-DK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 err="1"/>
                  <a:t>Account</a:t>
                </a:r>
                <a:r>
                  <a:rPr lang="da-DK" dirty="0"/>
                  <a:t> for </a:t>
                </a:r>
                <a:r>
                  <a:rPr lang="da-DK" dirty="0" err="1"/>
                  <a:t>both</a:t>
                </a:r>
                <a:r>
                  <a:rPr lang="da-DK" dirty="0"/>
                  <a:t> given energies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74281-D603-B1F2-E45F-323E8EF6E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0" y="4962883"/>
                <a:ext cx="3980001" cy="1778115"/>
              </a:xfrm>
              <a:prstGeom prst="rect">
                <a:avLst/>
              </a:prstGeom>
              <a:blipFill>
                <a:blip r:embed="rId7"/>
                <a:stretch>
                  <a:fillRect l="-1270" t="-1408" b="-352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D453343-3A7E-89B1-0C41-0A2E60D21172}"/>
              </a:ext>
            </a:extLst>
          </p:cNvPr>
          <p:cNvSpPr txBox="1"/>
          <p:nvPr/>
        </p:nvSpPr>
        <p:spPr>
          <a:xfrm>
            <a:off x="350168" y="3631603"/>
            <a:ext cx="305412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Coverage</a:t>
            </a:r>
            <a:r>
              <a:rPr lang="da-DK" dirty="0"/>
              <a:t>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Replicate</a:t>
            </a:r>
            <a:r>
              <a:rPr lang="da-DK" dirty="0"/>
              <a:t> </a:t>
            </a:r>
            <a:r>
              <a:rPr lang="da-DK" dirty="0" err="1"/>
              <a:t>disprop</a:t>
            </a:r>
            <a:r>
              <a:rPr lang="da-DK" dirty="0"/>
              <a:t>. </a:t>
            </a:r>
            <a:r>
              <a:rPr lang="da-DK" dirty="0" err="1"/>
              <a:t>reac</a:t>
            </a:r>
            <a:r>
              <a:rPr lang="da-DK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Show adsorbates present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sweeping</a:t>
            </a:r>
            <a:r>
              <a:rPr lang="da-DK" dirty="0"/>
              <a:t> 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CA326-A3F6-E932-F3C2-06A0F979F0EA}"/>
              </a:ext>
            </a:extLst>
          </p:cNvPr>
          <p:cNvSpPr txBox="1"/>
          <p:nvPr/>
        </p:nvSpPr>
        <p:spPr>
          <a:xfrm>
            <a:off x="5905898" y="5064903"/>
            <a:ext cx="2847254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Brute-force </a:t>
            </a:r>
            <a:r>
              <a:rPr lang="da-DK" dirty="0" err="1"/>
              <a:t>search</a:t>
            </a:r>
            <a:r>
              <a:rPr lang="da-DK" dirty="0"/>
              <a:t>:</a:t>
            </a:r>
          </a:p>
          <a:p>
            <a:r>
              <a:rPr lang="da-DK" dirty="0"/>
              <a:t>5% molar </a:t>
            </a:r>
            <a:r>
              <a:rPr lang="da-DK" dirty="0" err="1"/>
              <a:t>fractions</a:t>
            </a:r>
            <a:endParaRPr lang="da-DK" dirty="0"/>
          </a:p>
          <a:p>
            <a:r>
              <a:rPr lang="da-DK" dirty="0" err="1"/>
              <a:t>Reward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 as </a:t>
            </a:r>
            <a:r>
              <a:rPr lang="da-DK" dirty="0" err="1"/>
              <a:t>evaluation</a:t>
            </a:r>
            <a:endParaRPr lang="da-DK" dirty="0"/>
          </a:p>
          <a:p>
            <a:r>
              <a:rPr lang="da-DK" dirty="0" err="1"/>
              <a:t>Triangle</a:t>
            </a:r>
            <a:r>
              <a:rPr lang="da-DK" dirty="0"/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338730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pic>
        <p:nvPicPr>
          <p:cNvPr id="7" name="Content Placeholder 6" descr="A paper with writing on it&#10;&#10;Description automatically generated">
            <a:extLst>
              <a:ext uri="{FF2B5EF4-FFF2-40B4-BE49-F238E27FC236}">
                <a16:creationId xmlns:a16="http://schemas.microsoft.com/office/drawing/2014/main" id="{1802CD43-1D1D-1EF6-C1EF-71170F20F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65" t="2985" r="1606" b="10103"/>
          <a:stretch/>
        </p:blipFill>
        <p:spPr>
          <a:xfrm rot="5400000">
            <a:off x="-2775371" y="-8111134"/>
            <a:ext cx="18017069" cy="12192000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07.09.2023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5251D-06B7-45B0-630E-3313F04D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5E4D0-78F5-E18E-F21C-9B9D66C0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F5A3F-82D7-E294-F9A0-56B231F3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95" y="358590"/>
            <a:ext cx="6499410" cy="64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3C663-B9F1-1494-5666-70BA2AC6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AB505-7309-3C90-2FAC-061D2C03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39478-A9EB-80C3-4B84-DA8460811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6" y="1129179"/>
            <a:ext cx="11952588" cy="45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1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F0958-DAA1-8E8F-BFBB-1A3C7B61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29B26-0B3C-F4E6-7619-609BD2E3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7F242-32CE-C9AA-3FB5-47B7FABC2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977"/>
          <a:stretch/>
        </p:blipFill>
        <p:spPr>
          <a:xfrm>
            <a:off x="194594" y="2154417"/>
            <a:ext cx="5901406" cy="267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3DCED-296C-389E-0645-A0A1C7433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07"/>
          <a:stretch/>
        </p:blipFill>
        <p:spPr>
          <a:xfrm>
            <a:off x="6096000" y="788893"/>
            <a:ext cx="5901406" cy="54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7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FB5E2-0D6F-4747-74E0-C45A684B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65C26-BFEA-EEF5-BD75-218F241C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AB457-9F1B-A107-54C9-86DDE9C9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28" y="371326"/>
            <a:ext cx="4145944" cy="64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1CDAC-60F9-19AD-D5A3-0682C5D9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F40FD-8B84-04CA-2BAE-FD088D77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A608BD4-1F05-B54C-3B1F-79351556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531" y="4544593"/>
            <a:ext cx="3700556" cy="1980935"/>
          </a:xfrm>
          <a:prstGeom prst="rect">
            <a:avLst/>
          </a:prstGeom>
        </p:spPr>
      </p:pic>
      <p:pic>
        <p:nvPicPr>
          <p:cNvPr id="8" name="Content Placeholder 6" descr="A paper with writing on it&#10;&#10;Description automatically generated">
            <a:extLst>
              <a:ext uri="{FF2B5EF4-FFF2-40B4-BE49-F238E27FC236}">
                <a16:creationId xmlns:a16="http://schemas.microsoft.com/office/drawing/2014/main" id="{B553C9E2-368B-C96A-8404-D6321E98E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67" t="2985" r="75155" b="19036"/>
          <a:stretch/>
        </p:blipFill>
        <p:spPr>
          <a:xfrm rot="5400000">
            <a:off x="3967334" y="-2761504"/>
            <a:ext cx="4023364" cy="1033014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9149A6-797B-B06E-BAE1-520E4FC8197F}"/>
                  </a:ext>
                </a:extLst>
              </p:cNvPr>
              <p:cNvSpPr txBox="1"/>
              <p:nvPr/>
            </p:nvSpPr>
            <p:spPr>
              <a:xfrm>
                <a:off x="403411" y="5327871"/>
                <a:ext cx="6096000" cy="684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𝑐𝑜𝑟𝑟𝑒𝑐𝑡𝑖𝑜𝑛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𝑍𝑃𝐸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+∫</m:t>
                      </m:r>
                      <m:sSub>
                        <m:sSubPr>
                          <m:ctrlPr>
                            <a:rPr lang="en-DK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𝑑𝑇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𝑇𝑆</m:t>
                      </m:r>
                    </m:oMath>
                  </m:oMathPara>
                </a14:m>
                <a:endParaRPr lang="en-DK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K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𝑐𝑜𝑟𝑟𝑒𝑐𝑡𝑖𝑜𝑛</m:t>
                          </m:r>
                        </m:sub>
                      </m:sSub>
                    </m:oMath>
                  </m:oMathPara>
                </a14:m>
                <a:endParaRPr lang="en-DK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9149A6-797B-B06E-BAE1-520E4FC81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1" y="5327871"/>
                <a:ext cx="6096000" cy="684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99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2136F-24ED-A60E-DF5C-1E64B948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399B-3F3B-44FA-1CB2-5DB9A512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7" name="Picture 6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535A61DE-33B1-1D52-1A33-5079E61A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987"/>
            <a:ext cx="4043082" cy="3246270"/>
          </a:xfrm>
          <a:prstGeom prst="rect">
            <a:avLst/>
          </a:prstGeom>
        </p:spPr>
      </p:pic>
      <p:pic>
        <p:nvPicPr>
          <p:cNvPr id="9" name="Picture 8" descr="A graph of a graph with blue and white text&#10;&#10;Description automatically generated with medium confidence">
            <a:extLst>
              <a:ext uri="{FF2B5EF4-FFF2-40B4-BE49-F238E27FC236}">
                <a16:creationId xmlns:a16="http://schemas.microsoft.com/office/drawing/2014/main" id="{DD6B117C-8A0D-FB97-3C25-336AEEC6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82" y="434987"/>
            <a:ext cx="4043082" cy="324627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E097113E-EC7E-65DE-C2A0-F7F022F61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164" y="434987"/>
            <a:ext cx="4043082" cy="3246270"/>
          </a:xfrm>
          <a:prstGeom prst="rect">
            <a:avLst/>
          </a:prstGeom>
        </p:spPr>
      </p:pic>
      <p:pic>
        <p:nvPicPr>
          <p:cNvPr id="13" name="Picture 1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7772875-7EA2-CBFF-4510-8D3D3137E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493" y="3611730"/>
            <a:ext cx="3867296" cy="3246270"/>
          </a:xfrm>
          <a:prstGeom prst="rect">
            <a:avLst/>
          </a:prstGeom>
        </p:spPr>
      </p:pic>
      <p:pic>
        <p:nvPicPr>
          <p:cNvPr id="15" name="Picture 14" descr="A graph of 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DE2DBC8A-6223-75FF-969B-851EC43FF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540" y="3611729"/>
            <a:ext cx="4043082" cy="3246270"/>
          </a:xfrm>
          <a:prstGeom prst="rect">
            <a:avLst/>
          </a:prstGeom>
        </p:spPr>
      </p:pic>
      <p:pic>
        <p:nvPicPr>
          <p:cNvPr id="17" name="Picture 16" descr="A graph of 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45DCDA28-96CF-4FBB-65DF-F3693395D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7" y="3611729"/>
            <a:ext cx="4043083" cy="32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1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0D89-B4DE-E749-A729-7B70804A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Binding energies of COOH and H </a:t>
            </a:r>
            <a:r>
              <a:rPr lang="da-DK" i="1" dirty="0"/>
              <a:t>given</a:t>
            </a:r>
            <a:r>
              <a:rPr lang="da-DK" dirty="0"/>
              <a:t> the presence of the other </a:t>
            </a:r>
            <a:r>
              <a:rPr lang="da-DK" dirty="0" err="1"/>
              <a:t>one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F3391-5AEF-0382-4D4A-C615E766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07.09.2023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52D9E-5E32-F895-0CBE-2ABFEEDF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1B0208-90B5-4AF1-3AF6-FE8F50E9848F}"/>
                  </a:ext>
                </a:extLst>
              </p:cNvPr>
              <p:cNvSpPr txBox="1"/>
              <p:nvPr/>
            </p:nvSpPr>
            <p:spPr>
              <a:xfrm>
                <a:off x="588963" y="2142565"/>
                <a:ext cx="3691844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Pre>
                            <m:sPre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𝐶𝑂𝑂𝐻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Pre>
                                <m:sPre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sPr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Pre>
                            <m:sPre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𝐶𝑂𝑂𝐻</m:t>
                              </m:r>
                            </m:e>
                          </m:sPr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Pre>
                            <m:sPre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sPre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Pre>
                            <m:sPre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sPre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1B0208-90B5-4AF1-3AF6-FE8F50E98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3" y="2142565"/>
                <a:ext cx="3691844" cy="396006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2E56CF-FDEB-8B48-41DE-D45A8FD11B61}"/>
                  </a:ext>
                </a:extLst>
              </p:cNvPr>
              <p:cNvSpPr txBox="1"/>
              <p:nvPr/>
            </p:nvSpPr>
            <p:spPr>
              <a:xfrm>
                <a:off x="588963" y="4319430"/>
                <a:ext cx="4004109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Pre>
                            <m:sPre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Pre>
                                <m:sPre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𝐶𝑂𝑂𝐻</m:t>
                                  </m:r>
                                </m:e>
                              </m:sPr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Pre>
                            <m:sPre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𝐶𝑂𝑂𝐻</m:t>
                              </m:r>
                            </m:e>
                          </m:sPr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sPre>
                            <m:sPre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sPre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Pre>
                            <m:sPre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𝐶𝑂𝑂</m:t>
                              </m:r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sPre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2E56CF-FDEB-8B48-41DE-D45A8FD11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3" y="4319430"/>
                <a:ext cx="4004109" cy="396006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A7501E-2616-DE44-F226-FEA7C61B6836}"/>
                  </a:ext>
                </a:extLst>
              </p:cNvPr>
              <p:cNvSpPr txBox="1"/>
              <p:nvPr/>
            </p:nvSpPr>
            <p:spPr>
              <a:xfrm>
                <a:off x="6832660" y="3429000"/>
                <a:ext cx="4311427" cy="986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i="1" dirty="0"/>
                  <a:t>What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𝐴𝑛𝑜𝑑𝑒</m:t>
                        </m:r>
                      </m:sub>
                    </m:sSub>
                  </m:oMath>
                </a14:m>
                <a:r>
                  <a:rPr lang="da-DK" i="1" dirty="0"/>
                  <a:t> closest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𝐴𝑛𝑜𝑑𝑒</m:t>
                        </m:r>
                      </m:sub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𝑂𝑝𝑡𝑖𝑚𝑎𝑙</m:t>
                        </m:r>
                      </m:sup>
                    </m:sSubSup>
                  </m:oMath>
                </a14:m>
                <a:r>
                  <a:rPr lang="da-DK" i="1" dirty="0"/>
                  <a:t>, </a:t>
                </a:r>
                <a:r>
                  <a:rPr lang="da-DK" i="1" dirty="0" err="1"/>
                  <a:t>where</a:t>
                </a:r>
                <a:r>
                  <a:rPr lang="da-DK" i="1" dirty="0"/>
                  <a:t> </a:t>
                </a:r>
                <a:r>
                  <a:rPr lang="da-DK" i="1" dirty="0" err="1"/>
                  <a:t>neither</a:t>
                </a:r>
                <a:r>
                  <a:rPr lang="da-DK" i="1" dirty="0"/>
                  <a:t> H nor COOH </a:t>
                </a:r>
                <a:r>
                  <a:rPr lang="da-DK" i="1" dirty="0" err="1"/>
                  <a:t>will</a:t>
                </a:r>
                <a:r>
                  <a:rPr lang="da-DK" i="1" dirty="0"/>
                  <a:t> </a:t>
                </a:r>
                <a:r>
                  <a:rPr lang="da-DK" i="1" dirty="0" err="1"/>
                  <a:t>adsorb</a:t>
                </a:r>
                <a:r>
                  <a:rPr lang="da-DK" i="1" dirty="0"/>
                  <a:t> on a neighbouring site?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A7501E-2616-DE44-F226-FEA7C61B6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60" y="3429000"/>
                <a:ext cx="4311427" cy="986424"/>
              </a:xfrm>
              <a:prstGeom prst="rect">
                <a:avLst/>
              </a:prstGeom>
              <a:blipFill>
                <a:blip r:embed="rId4"/>
                <a:stretch>
                  <a:fillRect l="-1471" b="-769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C869226-0E8A-F9F5-F931-67DA44B5BC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5" t="43539" r="81005" b="51106"/>
          <a:stretch/>
        </p:blipFill>
        <p:spPr>
          <a:xfrm>
            <a:off x="2348755" y="2568707"/>
            <a:ext cx="941293" cy="582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193C8-BAE3-3588-24CD-CEE886CF6D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5" t="43539" r="81005" b="51106"/>
          <a:stretch/>
        </p:blipFill>
        <p:spPr>
          <a:xfrm>
            <a:off x="2357719" y="4679576"/>
            <a:ext cx="941293" cy="582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8498B5-AF94-EB5E-02A6-E283149149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596" t="7681" r="9133" b="88653"/>
          <a:stretch/>
        </p:blipFill>
        <p:spPr>
          <a:xfrm>
            <a:off x="3639723" y="2754739"/>
            <a:ext cx="985161" cy="396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05D8FB-CB19-D358-B2CB-CE8C266D8D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42" t="5193" r="79840" b="88173"/>
          <a:stretch/>
        </p:blipFill>
        <p:spPr>
          <a:xfrm>
            <a:off x="3478353" y="4640810"/>
            <a:ext cx="1114719" cy="656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DE6A12-6B25-7433-8954-4A0B2BBE1BA3}"/>
                  </a:ext>
                </a:extLst>
              </p:cNvPr>
              <p:cNvSpPr txBox="1"/>
              <p:nvPr/>
            </p:nvSpPr>
            <p:spPr>
              <a:xfrm>
                <a:off x="3200429" y="2794203"/>
                <a:ext cx="6364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DE6A12-6B25-7433-8954-4A0B2BBE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29" y="2794203"/>
                <a:ext cx="6364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449684-C12C-0235-EC3F-3A1CDF5A6ABC}"/>
                  </a:ext>
                </a:extLst>
              </p:cNvPr>
              <p:cNvSpPr txBox="1"/>
              <p:nvPr/>
            </p:nvSpPr>
            <p:spPr>
              <a:xfrm>
                <a:off x="3160106" y="4872125"/>
                <a:ext cx="6364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449684-C12C-0235-EC3F-3A1CDF5A6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106" y="4872125"/>
                <a:ext cx="6364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C6733B7-8DCC-9BAC-E101-A9474A157D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6596" t="7681" r="9133" b="88653"/>
          <a:stretch/>
        </p:blipFill>
        <p:spPr>
          <a:xfrm>
            <a:off x="937757" y="4858787"/>
            <a:ext cx="985161" cy="396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B8F9F-26B1-591B-0FA4-9530370F400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542" t="5193" r="79840" b="88173"/>
          <a:stretch/>
        </p:blipFill>
        <p:spPr>
          <a:xfrm>
            <a:off x="808199" y="2538571"/>
            <a:ext cx="1114719" cy="656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183351-2194-388B-4980-66DC9F9E2ED8}"/>
                  </a:ext>
                </a:extLst>
              </p:cNvPr>
              <p:cNvSpPr txBox="1"/>
              <p:nvPr/>
            </p:nvSpPr>
            <p:spPr>
              <a:xfrm>
                <a:off x="1888625" y="4858787"/>
                <a:ext cx="3794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183351-2194-388B-4980-66DC9F9E2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25" y="4858787"/>
                <a:ext cx="3794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3D201F-928C-E7C5-DF91-E66BEDDE421C}"/>
                  </a:ext>
                </a:extLst>
              </p:cNvPr>
              <p:cNvSpPr txBox="1"/>
              <p:nvPr/>
            </p:nvSpPr>
            <p:spPr>
              <a:xfrm>
                <a:off x="1888624" y="2789713"/>
                <a:ext cx="3794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3D201F-928C-E7C5-DF91-E66BEDDE4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24" y="2789713"/>
                <a:ext cx="3794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169D4CDF-7709-80B6-A06F-EB7B3013328B}"/>
              </a:ext>
            </a:extLst>
          </p:cNvPr>
          <p:cNvSpPr/>
          <p:nvPr/>
        </p:nvSpPr>
        <p:spPr>
          <a:xfrm>
            <a:off x="1594153" y="2624262"/>
            <a:ext cx="328765" cy="404306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598642-2610-75DE-E358-FB1439D7E11A}"/>
              </a:ext>
            </a:extLst>
          </p:cNvPr>
          <p:cNvSpPr/>
          <p:nvPr/>
        </p:nvSpPr>
        <p:spPr>
          <a:xfrm>
            <a:off x="1566029" y="4737751"/>
            <a:ext cx="328765" cy="404306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088412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282</Words>
  <Application>Microsoft Macintosh PowerPoint</Application>
  <PresentationFormat>Widescreen</PresentationFormat>
  <Paragraphs>73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Binding energies of COOH and H given the presence of the other one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2023-09-07T15:43:20Z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